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6" r:id="rId9"/>
    <p:sldId id="261" r:id="rId10"/>
    <p:sldId id="267" r:id="rId11"/>
    <p:sldId id="268" r:id="rId12"/>
    <p:sldId id="269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65" y="3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9B42B-5F2D-DFCB-C440-7BAA90FFA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65990-07BB-181C-8E99-311F3D85D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EB724-48D2-E48A-1EB9-C167AB69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E798D-1D01-F688-6AA3-B0F52BDCF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DF493-02E8-092A-3806-49271814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3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A61F9-0617-CDED-B21F-5B234EE1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91D1B-8D36-0F74-AAC5-3DB61C36A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33942-9C45-D941-E2CD-2A2571668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44F6A-70D3-D8EE-871C-BF5814B97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3FA84-CDB2-C65F-8B28-DE412B81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6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4FD2-2C84-51DC-9124-15F68918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C96AD-F5B1-42BB-2623-F2E10C577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D2CF0-D69F-61AF-899F-D940F92C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2ADB8-6C4C-8EC4-18B7-FBCACFDF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8A01C-28ED-056A-3AF2-FB1834B2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7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6F89-4493-6CDE-3A71-5697779B5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1963A-5C83-6504-16D5-CDC28E411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C127B-AE4D-E4CC-C6F3-8157113B9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891F7-2AB3-AEC5-AF26-73FB84F1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BD46C-7357-D93E-F4ED-FE4ACA66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1BAC1-3ED6-67F3-D094-B7412228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5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EF79D-2529-B9FC-7463-56ABD6B9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379D6-DA2E-4976-7DD3-4364A46D8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170AC-3EB7-6983-1BE6-BC0525E7D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8AD7E-C3AA-5849-02B2-80A996C97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79A33-FB4C-2339-A094-E7FBF91FC5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A17FE-A5EA-51EE-EEA4-C5400CF49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E283E-A793-7C8A-397A-C336B53B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68F68A-CCE9-3959-ACF5-0F98B582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2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6F4B8-BBE6-0ABA-0802-7C28D88C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8D978F-BB75-B524-56A6-EEF6C60F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50D2B-7CF3-5FC9-AC83-C2AE1D5B2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C96AA-B9C0-C5E1-05CC-CF45075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1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E5EAB-607F-9F07-43B9-0B378698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A74B7-F316-8508-74D8-E5251A44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78A69-420A-A9F7-A6AE-CAB28A06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C03F4-18C3-A0AE-C628-DDC88B434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DF021-5A21-ED5C-CE9C-115368BDE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2FEFF-AEBB-A739-95A2-0225B20B6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CCB76-831C-2664-7CE8-B91DA33A6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F9A78-2871-B657-9F25-DED2E1E0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2595B-D439-ECFB-B921-3C6C67DF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78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FC07-42A1-7F39-396E-AD7FCA8C4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3931E7-9A4C-F1C9-ED1A-3A7E78076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568C4-0081-F5C3-EC8D-224F39272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E5E4A-6B45-6BD7-E0E2-4DDF2129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305EC-AE24-29BC-78CA-A266E244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A027F-7220-0A7A-EC96-0BBBB212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1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FE27-6D17-E1E3-C4AB-236363707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A3E731-D529-B827-9844-E2B95BFD8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5F2C1-2519-5952-46DC-067822AC6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1E68C-B0CC-E4E4-82F7-8043F3F0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1A4F4-A5AA-45DB-5237-85EBBF77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5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0107DA-058D-9A8C-3497-D6530BD58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3650C6-EF02-D0B0-FF30-034D0EFB3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DF880-EA47-6048-A3DE-C79760059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C17C6-4CDB-14F2-EB67-0275B3EF7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8148F-5119-86F9-2CAE-BE8A7B4D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8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C00000"/>
            </a:gs>
            <a:gs pos="100000">
              <a:srgbClr val="C00000"/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7F0AA-FF7E-5882-2EA5-73D7422A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913D6-BEFA-F337-E27E-CA6C91538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07658-3B14-161D-0446-5FDB400A7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D7757-9009-4202-B95B-15D2B7165628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FB770-FBA6-1D5D-79BF-2CBE207AB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6D8F1-2C1C-E723-4AA9-7A53BA17E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44F11-F74B-4EF9-AE67-DAB6143E0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2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red art&#10;&#10;Description automatically generated">
            <a:extLst>
              <a:ext uri="{FF2B5EF4-FFF2-40B4-BE49-F238E27FC236}">
                <a16:creationId xmlns:a16="http://schemas.microsoft.com/office/drawing/2014/main" id="{624CC147-AB01-013F-71A7-6DA47A7F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FD172F-7112-A8D7-93F4-08AF8A9E61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Forte" panose="03060902040502070203" pitchFamily="66" charset="0"/>
              </a:rPr>
              <a:t>Chapter Adviser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57D40-CA28-52E8-3FD5-46DB31ECD2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>
                <a:solidFill>
                  <a:schemeClr val="bg1"/>
                </a:solidFill>
                <a:latin typeface="Forte" panose="03060902040502070203" pitchFamily="66" charset="0"/>
              </a:rPr>
              <a:t>T’Kope Kwiskwis Lodge #502</a:t>
            </a:r>
          </a:p>
          <a:p>
            <a:r>
              <a:rPr lang="en-US" b="1" dirty="0">
                <a:solidFill>
                  <a:schemeClr val="bg1"/>
                </a:solidFill>
                <a:latin typeface="Forte" panose="03060902040502070203" pitchFamily="66" charset="0"/>
              </a:rPr>
              <a:t>Fall Rally</a:t>
            </a:r>
          </a:p>
          <a:p>
            <a:r>
              <a:rPr lang="en-US" b="1" dirty="0">
                <a:solidFill>
                  <a:schemeClr val="bg1"/>
                </a:solidFill>
                <a:latin typeface="Forte" panose="03060902040502070203" pitchFamily="66" charset="0"/>
              </a:rPr>
              <a:t>October 6 – 8, 2023</a:t>
            </a:r>
          </a:p>
        </p:txBody>
      </p:sp>
    </p:spTree>
    <p:extLst>
      <p:ext uri="{BB962C8B-B14F-4D97-AF65-F5344CB8AC3E}">
        <p14:creationId xmlns:p14="http://schemas.microsoft.com/office/powerpoint/2010/main" val="261964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Chapter Expectations and Goals</a:t>
            </a: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Chapter Administration and Processes</a:t>
            </a: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Chapter Program</a:t>
            </a: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Chapter Role in New </a:t>
            </a:r>
            <a:r>
              <a:rPr lang="en-US" sz="3200" dirty="0" err="1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Arrowman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Elections</a:t>
            </a: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Support for these Elections</a:t>
            </a: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Chapter Adviser Questions and Answers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 	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(and Discussions)</a:t>
            </a: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911ADF-9483-8D74-5E63-80A97A064296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907187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4055"/>
            <a:ext cx="10515600" cy="415791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Have a monthly Chapter meeting September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thru June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(in-person, virtual, or combined)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Record attendance at the Chapter meeting &amp; have 	it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entered into 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Record attendance at a Chapter service project along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with individual service hours worked &amp; have it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entered into 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Contact ALL Chapter units about unit elections &amp;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complete ALL requested elections &amp; enter results in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in a timely manner.</a:t>
            </a: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B98C46-6723-798D-6F45-B6C1BB3A7340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70739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1098"/>
            <a:ext cx="10515600" cy="420087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Grow attendance at the Chapter meetings.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Provide leadership opportunities for new &amp;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 	experienced 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arrowmen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Provide new, interesting, fun activities for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the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arrowmen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.</a:t>
            </a: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B98C46-6723-798D-6F45-B6C1BB3A7340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1598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Administration &amp;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Chapter Budget of $2.00 per Chapter member (size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at the end of the last Lodge year).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Lodge Reimbursement Form to Lodge Treasurer &amp;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Lodge Adviser with receipts.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No Chapter patches without the authorization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of the Lodge Executive Committee (LEC).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Chapter clothing designs must be approved by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Lodge Key Three.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New Chapter Adviser </a:t>
            </a:r>
            <a:r>
              <a:rPr lang="en-US" sz="3200" u="sng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recommendations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to Lodge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Adviser.</a:t>
            </a:r>
            <a:endParaRPr lang="en-US" sz="3200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C537F-FC71-024A-5E92-C53AE11DEC63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57682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Administration &amp;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New Associate Chapter Adviser names to Lodge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Adviser for verification with Council.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access requests for Advisers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and/or officers to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Associate Lodge Adviser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for Administration &amp; Lodge Secretary.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Submission of newly elected Chapter Officer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names at least one week before Annual 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      Lodge Banquet.</a:t>
            </a: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C537F-FC71-024A-5E92-C53AE11DEC63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67200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60637"/>
            <a:ext cx="10975357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Monthly Chapter Meeting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Business – Communicating upcoming Lodge &amp;</a:t>
            </a:r>
            <a:b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		</a:t>
            </a: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Chapter events, making sure elections &amp; other</a:t>
            </a:r>
            <a:b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	activities are planned &amp; staffed, brainstorming</a:t>
            </a:r>
            <a:b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	future activities, holding officer elections, etc.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Planning future service activities like:</a:t>
            </a:r>
            <a:b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		Camp-o-</a:t>
            </a:r>
            <a:r>
              <a:rPr lang="en-US" sz="28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ree</a:t>
            </a:r>
            <a: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, Klondike, Trail to First Class,</a:t>
            </a:r>
            <a:b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		camp service project, etc.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Fun &amp; interesting games, activities, presentations, etc.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endParaRPr lang="en-US" sz="3200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C4D821-96E3-4AD7-0423-7504ED9D7E5D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98485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926262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oper Black" panose="0208090404030B020404" pitchFamily="18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Unit Elections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Service Projects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Field Trips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Remember that your 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arrowmen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have family,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school, unit, volunteer, etc. 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activies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, so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don’t plan too many activities outside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Chapter meetings.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3200" dirty="0">
              <a:effectLst/>
              <a:latin typeface="Cooper Black" panose="0208090404030B020404" pitchFamily="18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C4D821-96E3-4AD7-0423-7504ED9D7E5D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7</a:t>
            </a:r>
          </a:p>
        </p:txBody>
      </p:sp>
    </p:spTree>
    <p:extLst>
      <p:ext uri="{BB962C8B-B14F-4D97-AF65-F5344CB8AC3E}">
        <p14:creationId xmlns:p14="http://schemas.microsoft.com/office/powerpoint/2010/main" val="289874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Role in</a:t>
            </a:r>
            <a:b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</a:br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New </a:t>
            </a:r>
            <a:r>
              <a:rPr lang="en-US" dirty="0" err="1">
                <a:solidFill>
                  <a:schemeClr val="bg1"/>
                </a:solidFill>
                <a:latin typeface="Forte" panose="03060902040502070203" pitchFamily="66" charset="0"/>
              </a:rPr>
              <a:t>Arrowman</a:t>
            </a:r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Provide an o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pportunity for service &amp;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leadership for your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new &amp;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experienced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     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arrowmen</a:t>
            </a: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Provide an opportunity to visit other units &amp;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see how they operate and what activities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they have.</a:t>
            </a:r>
            <a:endParaRPr lang="en-US" sz="3200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Provide an opportunity to represent their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      unit, Chapter, &amp; Lodge to other Scouts. </a:t>
            </a:r>
            <a:endParaRPr lang="en-US" sz="3200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5EBB2-89EC-236A-DEBB-C22337FC4197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4050362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Role in</a:t>
            </a:r>
            <a:b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</a:br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New </a:t>
            </a:r>
            <a:r>
              <a:rPr lang="en-US" dirty="0" err="1">
                <a:solidFill>
                  <a:schemeClr val="bg1"/>
                </a:solidFill>
                <a:latin typeface="Forte" panose="03060902040502070203" pitchFamily="66" charset="0"/>
              </a:rPr>
              <a:t>Arrowman</a:t>
            </a:r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Provide a trained, knowledgeable election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      team for each unit election.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Know the answers to common questions /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	problems or who to escalate the problem</a:t>
            </a:r>
            <a:b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effectLst/>
                <a:latin typeface="Copperplate Gothic Light" panose="020E0507020206020404" pitchFamily="34" charset="0"/>
              </a:rPr>
              <a:t>       to.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Report election results to the Secretary or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Inductions Vice-Chief or their designees in a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timely (quick) manner or enter it into</a:t>
            </a:r>
            <a:b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	</a:t>
            </a:r>
            <a:r>
              <a:rPr lang="en-US" sz="3200" dirty="0" err="1">
                <a:solidFill>
                  <a:schemeClr val="bg1"/>
                </a:solidFill>
                <a:latin typeface="Copperplate Gothic Light" panose="020E0507020206020404" pitchFamily="34" charset="0"/>
              </a:rPr>
              <a:t>Lodgemaster</a:t>
            </a:r>
            <a:r>
              <a:rPr lang="en-US" sz="32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.</a:t>
            </a:r>
            <a:endParaRPr lang="en-US" sz="3200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5EBB2-89EC-236A-DEBB-C22337FC4197}"/>
              </a:ext>
            </a:extLst>
          </p:cNvPr>
          <p:cNvSpPr txBox="1"/>
          <p:nvPr/>
        </p:nvSpPr>
        <p:spPr>
          <a:xfrm>
            <a:off x="11660134" y="6222829"/>
            <a:ext cx="4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150330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Chapter Meeting Attendance &amp; </a:t>
            </a:r>
            <a:r>
              <a:rPr lang="en-US" dirty="0" err="1">
                <a:solidFill>
                  <a:schemeClr val="bg1"/>
                </a:solidFill>
                <a:latin typeface="Forte" panose="03060902040502070203" pitchFamily="66" charset="0"/>
              </a:rPr>
              <a:t>Lodgemaster</a:t>
            </a:r>
            <a:endParaRPr lang="en-US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8000" b="1" dirty="0">
              <a:latin typeface="Copperplate Gothic Light" panose="020E0507020206020404" pitchFamily="34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b="1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Demo Time!</a:t>
            </a:r>
            <a:endParaRPr lang="en-US" sz="8000" b="1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5EBB2-89EC-236A-DEBB-C22337FC4197}"/>
              </a:ext>
            </a:extLst>
          </p:cNvPr>
          <p:cNvSpPr txBox="1"/>
          <p:nvPr/>
        </p:nvSpPr>
        <p:spPr>
          <a:xfrm>
            <a:off x="11561944" y="6222829"/>
            <a:ext cx="50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2837859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te" panose="03060902040502070203" pitchFamily="66" charset="0"/>
              </a:rPr>
              <a:t>Service Project Reporting &amp; </a:t>
            </a:r>
            <a:r>
              <a:rPr lang="en-US" dirty="0" err="1">
                <a:solidFill>
                  <a:schemeClr val="bg1"/>
                </a:solidFill>
                <a:latin typeface="Forte" panose="03060902040502070203" pitchFamily="66" charset="0"/>
              </a:rPr>
              <a:t>Lodgemaster</a:t>
            </a:r>
            <a:endParaRPr lang="en-US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dirty="0">
              <a:effectLst/>
              <a:latin typeface="Cooper Black" panose="0208090404030B0204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dirty="0">
              <a:latin typeface="Cooper Black" panose="0208090404030B0204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b="1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Demo Time!</a:t>
            </a:r>
            <a:endParaRPr lang="en-US" sz="8000" b="1" dirty="0">
              <a:solidFill>
                <a:schemeClr val="bg1"/>
              </a:solidFill>
              <a:effectLst/>
              <a:latin typeface="Copperplate Gothic Light" panose="020E0507020206020404" pitchFamily="34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5EBB2-89EC-236A-DEBB-C22337FC4197}"/>
              </a:ext>
            </a:extLst>
          </p:cNvPr>
          <p:cNvSpPr txBox="1"/>
          <p:nvPr/>
        </p:nvSpPr>
        <p:spPr>
          <a:xfrm>
            <a:off x="11598765" y="6222829"/>
            <a:ext cx="467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 11</a:t>
            </a:r>
          </a:p>
        </p:txBody>
      </p:sp>
    </p:spTree>
    <p:extLst>
      <p:ext uri="{BB962C8B-B14F-4D97-AF65-F5344CB8AC3E}">
        <p14:creationId xmlns:p14="http://schemas.microsoft.com/office/powerpoint/2010/main" val="285374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>
            <a:no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 err="1">
                <a:solidFill>
                  <a:schemeClr val="bg1"/>
                </a:solidFill>
                <a:effectLst/>
                <a:latin typeface="Forte" panose="03060902040502070203" pitchFamily="66" charset="0"/>
              </a:rPr>
              <a:t>Lodgemaster</a:t>
            </a:r>
            <a:r>
              <a:rPr lang="en-US" dirty="0">
                <a:solidFill>
                  <a:schemeClr val="bg1"/>
                </a:solidFill>
                <a:effectLst/>
                <a:latin typeface="Forte" panose="03060902040502070203" pitchFamily="66" charset="0"/>
              </a:rPr>
              <a:t> Support</a:t>
            </a:r>
            <a:br>
              <a:rPr lang="en-US" dirty="0">
                <a:solidFill>
                  <a:schemeClr val="bg1"/>
                </a:solidFill>
                <a:effectLst/>
                <a:latin typeface="Forte" panose="03060902040502070203" pitchFamily="66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orte" panose="03060902040502070203" pitchFamily="66" charset="0"/>
              </a:rPr>
              <a:t>for these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dirty="0">
              <a:latin typeface="Cooper Black" panose="0208090404030B0204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dirty="0">
              <a:latin typeface="Cooper Black" panose="0208090404030B0204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Cooper Black" panose="0208090404030B020404" pitchFamily="18" charset="0"/>
              </a:rPr>
              <a:t>Jeff Taylor (Hyas </a:t>
            </a:r>
            <a:r>
              <a:rPr lang="en-US" sz="32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Eena</a:t>
            </a:r>
            <a:r>
              <a:rPr lang="en-US" sz="3200" dirty="0">
                <a:solidFill>
                  <a:schemeClr val="bg1"/>
                </a:solidFill>
                <a:latin typeface="Cooper Black" panose="0208090404030B020404" pitchFamily="18" charset="0"/>
              </a:rPr>
              <a:t> Chapter Adviser) will provide us an in-depth look into Unit Elections from the Chapter point of view.</a:t>
            </a: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400828-3EEA-3515-71F5-DA85470D7B6E}"/>
              </a:ext>
            </a:extLst>
          </p:cNvPr>
          <p:cNvSpPr txBox="1"/>
          <p:nvPr/>
        </p:nvSpPr>
        <p:spPr>
          <a:xfrm>
            <a:off x="11629450" y="6222829"/>
            <a:ext cx="436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74540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351D-42B2-CD43-EC35-F38BA321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786" y="365125"/>
            <a:ext cx="8941013" cy="1325563"/>
          </a:xfrm>
        </p:spPr>
        <p:txBody>
          <a:bodyPr>
            <a:no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>
                <a:solidFill>
                  <a:schemeClr val="bg1"/>
                </a:solidFill>
                <a:effectLst/>
                <a:latin typeface="Forte" panose="03060902040502070203" pitchFamily="66" charset="0"/>
              </a:rPr>
              <a:t>Chapter Adviser Questions &amp; Answers</a:t>
            </a:r>
            <a:r>
              <a:rPr lang="en-US" sz="4400" dirty="0">
                <a:solidFill>
                  <a:schemeClr val="bg1"/>
                </a:solidFill>
                <a:latin typeface="Forte" panose="03060902040502070203" pitchFamily="66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effectLst/>
                <a:latin typeface="Forte" panose="03060902040502070203" pitchFamily="66" charset="0"/>
              </a:rPr>
              <a:t>(&amp; Discussions)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4C49-247E-D0E0-2BF6-BF315DF2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3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3200" dirty="0">
              <a:effectLst/>
              <a:latin typeface="Cooper Black" panose="0208090404030B0204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3200" dirty="0">
              <a:effectLst/>
              <a:latin typeface="Cooper Black" panose="0208090404030B020404" pitchFamily="18" charset="0"/>
            </a:endParaRPr>
          </a:p>
        </p:txBody>
      </p:sp>
      <p:pic>
        <p:nvPicPr>
          <p:cNvPr id="4" name="Picture 3" descr="A black and red art&#10;&#10;Description automatically generated">
            <a:extLst>
              <a:ext uri="{FF2B5EF4-FFF2-40B4-BE49-F238E27FC236}">
                <a16:creationId xmlns:a16="http://schemas.microsoft.com/office/drawing/2014/main" id="{C04E9358-A980-F659-4E20-067ED3345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4" y="150252"/>
            <a:ext cx="1980598" cy="185413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3D193B-D4F0-5827-FF8C-A9F2EBBAA09A}"/>
              </a:ext>
            </a:extLst>
          </p:cNvPr>
          <p:cNvSpPr txBox="1">
            <a:spLocks/>
          </p:cNvSpPr>
          <p:nvPr/>
        </p:nvSpPr>
        <p:spPr>
          <a:xfrm>
            <a:off x="990600" y="21130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6000" dirty="0">
                <a:solidFill>
                  <a:schemeClr val="bg1">
                    <a:lumMod val="95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en-US" sz="60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Questions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60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Answers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60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 Discussions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C4BF2C-2472-BF17-2F6A-C27F90EA33FD}"/>
              </a:ext>
            </a:extLst>
          </p:cNvPr>
          <p:cNvSpPr txBox="1"/>
          <p:nvPr/>
        </p:nvSpPr>
        <p:spPr>
          <a:xfrm>
            <a:off x="11629450" y="6222829"/>
            <a:ext cx="436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43684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713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Cooper Black</vt:lpstr>
      <vt:lpstr>Copperplate Gothic Light</vt:lpstr>
      <vt:lpstr>Forte</vt:lpstr>
      <vt:lpstr>Wingdings</vt:lpstr>
      <vt:lpstr>Office Theme</vt:lpstr>
      <vt:lpstr>Chapter Adviser Training</vt:lpstr>
      <vt:lpstr>Agenda</vt:lpstr>
      <vt:lpstr>Chapter Expectations</vt:lpstr>
      <vt:lpstr>Chapter Goals</vt:lpstr>
      <vt:lpstr>Chapter Administration &amp; Processes</vt:lpstr>
      <vt:lpstr>Chapter Administration &amp; Processes</vt:lpstr>
      <vt:lpstr>Chapter Program</vt:lpstr>
      <vt:lpstr>Chapter Program</vt:lpstr>
      <vt:lpstr>Chapter Role in New Arrowman Elections</vt:lpstr>
      <vt:lpstr>Chapter Role in New Arrowman Elections</vt:lpstr>
      <vt:lpstr>Chapter Meeting Attendance &amp; Lodgemaster</vt:lpstr>
      <vt:lpstr>Service Project Reporting &amp; Lodgemaster</vt:lpstr>
      <vt:lpstr>Lodgemaster Support for these Elections</vt:lpstr>
      <vt:lpstr>Chapter Adviser Questions &amp; Answers (&amp; Discussions)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Adviser Training</dc:title>
  <dc:creator>John K. Riekena (Admin)</dc:creator>
  <cp:lastModifiedBy>John Kent Riekena</cp:lastModifiedBy>
  <cp:revision>7</cp:revision>
  <dcterms:created xsi:type="dcterms:W3CDTF">2023-10-06T03:37:50Z</dcterms:created>
  <dcterms:modified xsi:type="dcterms:W3CDTF">2024-01-09T19:03:36Z</dcterms:modified>
</cp:coreProperties>
</file>